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3" r:id="rId3"/>
    <p:sldId id="258" r:id="rId4"/>
    <p:sldId id="259" r:id="rId5"/>
    <p:sldId id="260" r:id="rId6"/>
    <p:sldId id="261" r:id="rId7"/>
    <p:sldId id="262" r:id="rId8"/>
    <p:sldId id="264" r:id="rId9"/>
    <p:sldId id="265" r:id="rId10"/>
    <p:sldId id="266" r:id="rId11"/>
    <p:sldId id="268" r:id="rId12"/>
    <p:sldId id="269" r:id="rId13"/>
    <p:sldId id="273" r:id="rId14"/>
    <p:sldId id="274" r:id="rId15"/>
    <p:sldId id="270" r:id="rId16"/>
    <p:sldId id="271" r:id="rId17"/>
    <p:sldId id="272"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65" autoAdjust="0"/>
    <p:restoredTop sz="93250" autoAdjust="0"/>
  </p:normalViewPr>
  <p:slideViewPr>
    <p:cSldViewPr>
      <p:cViewPr varScale="1">
        <p:scale>
          <a:sx n="69" d="100"/>
          <a:sy n="69" d="100"/>
        </p:scale>
        <p:origin x="-18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8463C-96BC-4AE2-A98F-4175CD3417AC}" type="datetimeFigureOut">
              <a:rPr lang="es-CO" smtClean="0"/>
              <a:t>17/10/2013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505A9-03D0-4357-AD6F-CE5A5EFB7388}" type="slidenum">
              <a:rPr lang="es-CO" smtClean="0"/>
              <a:t>‹Nº›</a:t>
            </a:fld>
            <a:endParaRPr lang="es-CO"/>
          </a:p>
        </p:txBody>
      </p:sp>
    </p:spTree>
    <p:extLst>
      <p:ext uri="{BB962C8B-B14F-4D97-AF65-F5344CB8AC3E}">
        <p14:creationId xmlns:p14="http://schemas.microsoft.com/office/powerpoint/2010/main" val="299747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72505A9-03D0-4357-AD6F-CE5A5EFB7388}" type="slidenum">
              <a:rPr lang="es-CO" smtClean="0"/>
              <a:t>5</a:t>
            </a:fld>
            <a:endParaRPr lang="es-CO"/>
          </a:p>
        </p:txBody>
      </p:sp>
    </p:spTree>
    <p:extLst>
      <p:ext uri="{BB962C8B-B14F-4D97-AF65-F5344CB8AC3E}">
        <p14:creationId xmlns:p14="http://schemas.microsoft.com/office/powerpoint/2010/main" val="174295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52050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314228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30081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33299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219841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322438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291891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283211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140508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133465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55063BB-7920-4D1E-8268-304832686850}" type="datetimeFigureOut">
              <a:rPr lang="es-CO" smtClean="0"/>
              <a:t>17/10/2013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5E3177FB-233E-4E66-BFC3-4DEACF00726E}" type="slidenum">
              <a:rPr lang="es-CO" smtClean="0"/>
              <a:t>‹Nº›</a:t>
            </a:fld>
            <a:endParaRPr lang="es-CO" dirty="0"/>
          </a:p>
        </p:txBody>
      </p:sp>
    </p:spTree>
    <p:extLst>
      <p:ext uri="{BB962C8B-B14F-4D97-AF65-F5344CB8AC3E}">
        <p14:creationId xmlns:p14="http://schemas.microsoft.com/office/powerpoint/2010/main" val="41599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063BB-7920-4D1E-8268-304832686850}" type="datetimeFigureOut">
              <a:rPr lang="es-CO" smtClean="0"/>
              <a:t>17/10/2013</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177FB-233E-4E66-BFC3-4DEACF00726E}" type="slidenum">
              <a:rPr lang="es-CO" smtClean="0"/>
              <a:t>‹Nº›</a:t>
            </a:fld>
            <a:endParaRPr lang="es-CO" dirty="0"/>
          </a:p>
        </p:txBody>
      </p:sp>
    </p:spTree>
    <p:extLst>
      <p:ext uri="{BB962C8B-B14F-4D97-AF65-F5344CB8AC3E}">
        <p14:creationId xmlns:p14="http://schemas.microsoft.com/office/powerpoint/2010/main" val="1910682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8732" cy="598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612912" y="692696"/>
            <a:ext cx="7992888" cy="5040560"/>
          </a:xfrm>
          <a:prstGeom prst="round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2 CuadroTexto"/>
          <p:cNvSpPr txBox="1"/>
          <p:nvPr/>
        </p:nvSpPr>
        <p:spPr>
          <a:xfrm rot="20934504">
            <a:off x="773783" y="1601403"/>
            <a:ext cx="4165524" cy="1169551"/>
          </a:xfrm>
          <a:prstGeom prst="rect">
            <a:avLst/>
          </a:prstGeom>
          <a:solidFill>
            <a:schemeClr val="bg1"/>
          </a:solidFill>
          <a:ln>
            <a:noFill/>
          </a:ln>
        </p:spPr>
        <p:txBody>
          <a:bodyPr wrap="square" rtlCol="0">
            <a:spAutoFit/>
          </a:bodyPr>
          <a:lstStyle/>
          <a:p>
            <a:r>
              <a:rPr lang="es-CO" sz="7000" dirty="0" smtClean="0">
                <a:solidFill>
                  <a:schemeClr val="accent1">
                    <a:lumMod val="60000"/>
                    <a:lumOff val="40000"/>
                  </a:schemeClr>
                </a:solidFill>
                <a:latin typeface="Bell MT" panose="02020503060305020303" pitchFamily="18" charset="0"/>
              </a:rPr>
              <a:t>LIASTRO</a:t>
            </a:r>
            <a:endParaRPr lang="es-CO" sz="7000" dirty="0">
              <a:solidFill>
                <a:schemeClr val="accent1">
                  <a:lumMod val="60000"/>
                  <a:lumOff val="40000"/>
                </a:schemeClr>
              </a:solidFill>
              <a:latin typeface="Bell MT" panose="02020503060305020303" pitchFamily="18" charset="0"/>
            </a:endParaRPr>
          </a:p>
        </p:txBody>
      </p:sp>
      <p:sp>
        <p:nvSpPr>
          <p:cNvPr id="4" name="3 CuadroTexto"/>
          <p:cNvSpPr txBox="1"/>
          <p:nvPr/>
        </p:nvSpPr>
        <p:spPr>
          <a:xfrm>
            <a:off x="3794885" y="3212976"/>
            <a:ext cx="4032448" cy="1354217"/>
          </a:xfrm>
          <a:prstGeom prst="rect">
            <a:avLst/>
          </a:prstGeom>
          <a:noFill/>
        </p:spPr>
        <p:txBody>
          <a:bodyPr wrap="square" rtlCol="0">
            <a:spAutoFit/>
          </a:bodyPr>
          <a:lstStyle/>
          <a:p>
            <a:pPr algn="ctr"/>
            <a:r>
              <a:rPr lang="es-CO" sz="3200" dirty="0" smtClean="0">
                <a:latin typeface="Bell MT" pitchFamily="18" charset="0"/>
              </a:rPr>
              <a:t>Aprende a soñar para el futuro </a:t>
            </a:r>
          </a:p>
          <a:p>
            <a:r>
              <a:rPr lang="es-CO" dirty="0" smtClean="0"/>
              <a:t> </a:t>
            </a:r>
            <a:endParaRPr lang="es-CO" dirty="0"/>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1639" r="4290" b="6503"/>
          <a:stretch/>
        </p:blipFill>
        <p:spPr bwMode="auto">
          <a:xfrm>
            <a:off x="5015458" y="1052736"/>
            <a:ext cx="2772504" cy="177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56503">
            <a:off x="557835" y="3377069"/>
            <a:ext cx="4632267" cy="2238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457988"/>
      </p:ext>
    </p:extLst>
  </p:cSld>
  <p:clrMapOvr>
    <a:masterClrMapping/>
  </p:clrMapOvr>
  <p:transition spd="slow" advClick="0" advTm="6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4334"/>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 y="471534"/>
            <a:ext cx="802957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79748" y="436951"/>
            <a:ext cx="10297143" cy="2062103"/>
          </a:xfrm>
          <a:prstGeom prst="rect">
            <a:avLst/>
          </a:prstGeom>
          <a:noFill/>
        </p:spPr>
        <p:txBody>
          <a:bodyPr wrap="square" rtlCol="0">
            <a:spAutoFit/>
          </a:bodyPr>
          <a:lstStyle/>
          <a:p>
            <a:pPr algn="ctr"/>
            <a:r>
              <a:rPr lang="es-CO" sz="6400" dirty="0" smtClean="0">
                <a:solidFill>
                  <a:schemeClr val="accent1">
                    <a:lumMod val="60000"/>
                    <a:lumOff val="40000"/>
                  </a:schemeClr>
                </a:solidFill>
                <a:latin typeface="Bell MT" pitchFamily="18" charset="0"/>
              </a:rPr>
              <a:t>Proyección </a:t>
            </a:r>
          </a:p>
          <a:p>
            <a:pPr algn="ctr"/>
            <a:r>
              <a:rPr lang="es-CO" sz="6400" dirty="0" smtClean="0">
                <a:solidFill>
                  <a:schemeClr val="accent1">
                    <a:lumMod val="60000"/>
                    <a:lumOff val="40000"/>
                  </a:schemeClr>
                </a:solidFill>
                <a:latin typeface="Bell MT" pitchFamily="18" charset="0"/>
              </a:rPr>
              <a:t>socio-económica </a:t>
            </a:r>
            <a:endParaRPr lang="es-CO" sz="6400" dirty="0">
              <a:solidFill>
                <a:schemeClr val="accent1">
                  <a:lumMod val="60000"/>
                  <a:lumOff val="40000"/>
                </a:schemeClr>
              </a:solidFill>
              <a:latin typeface="Bell MT" pitchFamily="18" charset="0"/>
            </a:endParaRPr>
          </a:p>
        </p:txBody>
      </p:sp>
      <p:sp>
        <p:nvSpPr>
          <p:cNvPr id="4" name="3 CuadroTexto"/>
          <p:cNvSpPr txBox="1"/>
          <p:nvPr/>
        </p:nvSpPr>
        <p:spPr>
          <a:xfrm>
            <a:off x="1187624" y="2499054"/>
            <a:ext cx="6192688" cy="2739211"/>
          </a:xfrm>
          <a:prstGeom prst="rect">
            <a:avLst/>
          </a:prstGeom>
          <a:noFill/>
        </p:spPr>
        <p:txBody>
          <a:bodyPr wrap="square" rtlCol="0">
            <a:spAutoFit/>
          </a:bodyPr>
          <a:lstStyle/>
          <a:p>
            <a:r>
              <a:rPr lang="es-CO" sz="2400" dirty="0" smtClean="0">
                <a:latin typeface="Bell MT" pitchFamily="18" charset="0"/>
              </a:rPr>
              <a:t>Queremos llegar a un punto en el que nuestros clientes tomen confianza de nuestros productos y cada vez nos ayuden a mejorar nuestra calidad y servicio siempre siguiendo sus consejos, por otra parte al generar confianza se generan mas compras lo que produce mejor economía para nuestra empresa.  </a:t>
            </a:r>
            <a:endParaRPr lang="es-CO" sz="2400" dirty="0">
              <a:latin typeface="Bell MT" pitchFamily="18"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535942"/>
            <a:ext cx="4875285" cy="475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549559"/>
      </p:ext>
    </p:extLst>
  </p:cSld>
  <p:clrMapOvr>
    <a:masterClrMapping/>
  </p:clrMapOvr>
  <mc:AlternateContent xmlns:mc="http://schemas.openxmlformats.org/markup-compatibility/2006" xmlns:p14="http://schemas.microsoft.com/office/powerpoint/2010/main">
    <mc:Choice Requires="p14">
      <p:transition spd="slow" p14:dur="4400" advClick="0" advTm="19000">
        <p14:honeycomb/>
      </p:transition>
    </mc:Choice>
    <mc:Fallback xmlns="">
      <p:transition spd="slow" advClick="0" advTm="19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7744" y="1105265"/>
            <a:ext cx="5616624" cy="369332"/>
          </a:xfrm>
          <a:prstGeom prst="rect">
            <a:avLst/>
          </a:prstGeom>
          <a:noFill/>
        </p:spPr>
        <p:txBody>
          <a:bodyPr wrap="square" rtlCol="0">
            <a:spAutoFit/>
          </a:bodyPr>
          <a:lstStyle/>
          <a:p>
            <a:r>
              <a:rPr lang="es-CO" dirty="0" smtClean="0"/>
              <a:t>¿A donde queremos llegar?</a:t>
            </a:r>
            <a:endParaRPr lang="es-CO"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3"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43413" y="560331"/>
            <a:ext cx="7272808" cy="2062103"/>
          </a:xfrm>
          <a:prstGeom prst="rect">
            <a:avLst/>
          </a:prstGeom>
          <a:noFill/>
        </p:spPr>
        <p:txBody>
          <a:bodyPr wrap="square" rtlCol="0">
            <a:spAutoFit/>
          </a:bodyPr>
          <a:lstStyle/>
          <a:p>
            <a:pPr algn="ctr"/>
            <a:r>
              <a:rPr lang="es-CO" sz="6400" dirty="0" smtClean="0">
                <a:solidFill>
                  <a:schemeClr val="accent1">
                    <a:lumMod val="60000"/>
                    <a:lumOff val="40000"/>
                  </a:schemeClr>
                </a:solidFill>
                <a:latin typeface="Bell MT" pitchFamily="18" charset="0"/>
              </a:rPr>
              <a:t>¿A donde queremos llegar?</a:t>
            </a:r>
            <a:endParaRPr lang="es-CO" sz="6400" dirty="0">
              <a:solidFill>
                <a:schemeClr val="accent1">
                  <a:lumMod val="60000"/>
                  <a:lumOff val="40000"/>
                </a:schemeClr>
              </a:solidFill>
              <a:latin typeface="Bell MT" pitchFamily="18" charset="0"/>
            </a:endParaRPr>
          </a:p>
        </p:txBody>
      </p:sp>
      <p:sp>
        <p:nvSpPr>
          <p:cNvPr id="6" name="5 CuadroTexto"/>
          <p:cNvSpPr txBox="1"/>
          <p:nvPr/>
        </p:nvSpPr>
        <p:spPr>
          <a:xfrm>
            <a:off x="1277888" y="2990056"/>
            <a:ext cx="7596336" cy="1569660"/>
          </a:xfrm>
          <a:prstGeom prst="rect">
            <a:avLst/>
          </a:prstGeom>
          <a:noFill/>
        </p:spPr>
        <p:txBody>
          <a:bodyPr wrap="square" rtlCol="0">
            <a:spAutoFit/>
          </a:bodyPr>
          <a:lstStyle/>
          <a:p>
            <a:r>
              <a:rPr lang="es-CO" sz="2400" dirty="0" smtClean="0">
                <a:latin typeface="Bell MT" pitchFamily="18" charset="0"/>
              </a:rPr>
              <a:t>Queremos que este proyecto sea un buen proyecto tanto para generar negocios como para ayudar en varios conceptos. Somos pequeñas pero si lo hacemos con ganas podemos llegar muy lejos. </a:t>
            </a:r>
            <a:endParaRPr lang="es-CO" sz="2400" dirty="0">
              <a:latin typeface="Bell MT"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805" y="3032455"/>
            <a:ext cx="39131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244415"/>
      </p:ext>
    </p:extLst>
  </p:cSld>
  <p:clrMapOvr>
    <a:masterClrMapping/>
  </p:clrMapOvr>
  <mc:AlternateContent xmlns:mc="http://schemas.openxmlformats.org/markup-compatibility/2006" xmlns:p14="http://schemas.microsoft.com/office/powerpoint/2010/main">
    <mc:Choice Requires="p14">
      <p:transition spd="slow" p14:dur="1500" advClick="0" advTm="12000">
        <p:dissolve/>
      </p:transition>
    </mc:Choice>
    <mc:Fallback xmlns="">
      <p:transition spd="slow" advClick="0" advTm="12000">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8117"/>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3"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159973" y="1128226"/>
            <a:ext cx="6894033" cy="1292662"/>
          </a:xfrm>
          <a:prstGeom prst="rect">
            <a:avLst/>
          </a:prstGeom>
          <a:noFill/>
        </p:spPr>
        <p:txBody>
          <a:bodyPr wrap="square" rtlCol="0">
            <a:spAutoFit/>
          </a:bodyPr>
          <a:lstStyle/>
          <a:p>
            <a:r>
              <a:rPr lang="es-CO" sz="6000" dirty="0" smtClean="0">
                <a:solidFill>
                  <a:schemeClr val="accent1">
                    <a:lumMod val="60000"/>
                    <a:lumOff val="40000"/>
                  </a:schemeClr>
                </a:solidFill>
                <a:latin typeface="Bell MT" pitchFamily="18" charset="0"/>
              </a:rPr>
              <a:t> ¿De donde venimos?</a:t>
            </a:r>
            <a:endParaRPr lang="es-CO" sz="6000" dirty="0">
              <a:solidFill>
                <a:schemeClr val="accent1">
                  <a:lumMod val="60000"/>
                  <a:lumOff val="40000"/>
                </a:schemeClr>
              </a:solidFill>
              <a:latin typeface="Bell MT" pitchFamily="18" charset="0"/>
            </a:endParaRPr>
          </a:p>
          <a:p>
            <a:endParaRPr lang="es-CO" dirty="0"/>
          </a:p>
        </p:txBody>
      </p:sp>
      <p:sp>
        <p:nvSpPr>
          <p:cNvPr id="10" name="9 CuadroTexto"/>
          <p:cNvSpPr txBox="1"/>
          <p:nvPr/>
        </p:nvSpPr>
        <p:spPr>
          <a:xfrm>
            <a:off x="1436477" y="2420888"/>
            <a:ext cx="6264696" cy="1846659"/>
          </a:xfrm>
          <a:prstGeom prst="rect">
            <a:avLst/>
          </a:prstGeom>
          <a:noFill/>
        </p:spPr>
        <p:txBody>
          <a:bodyPr wrap="square" rtlCol="0">
            <a:spAutoFit/>
          </a:bodyPr>
          <a:lstStyle/>
          <a:p>
            <a:pPr lvl="0"/>
            <a:r>
              <a:rPr lang="es-CO" sz="2400" dirty="0">
                <a:solidFill>
                  <a:prstClr val="black"/>
                </a:solidFill>
                <a:latin typeface="Bell MT" pitchFamily="18" charset="0"/>
              </a:rPr>
              <a:t> </a:t>
            </a:r>
            <a:r>
              <a:rPr lang="es-CO" sz="2400" dirty="0" smtClean="0">
                <a:solidFill>
                  <a:prstClr val="black"/>
                </a:solidFill>
                <a:latin typeface="Bell MT" pitchFamily="18" charset="0"/>
              </a:rPr>
              <a:t>Somos </a:t>
            </a:r>
            <a:r>
              <a:rPr lang="es-CO" sz="2400" dirty="0">
                <a:solidFill>
                  <a:prstClr val="black"/>
                </a:solidFill>
                <a:latin typeface="Bell MT" pitchFamily="18" charset="0"/>
              </a:rPr>
              <a:t>una iniciativa de negocio  formada por cuatro niñas emprendedoras que deseamos crear una empresa que en un futuro sirva para mejorar la sociedad y para un mejor futuro</a:t>
            </a:r>
          </a:p>
          <a:p>
            <a:endParaRPr lang="es-CO"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805" y="3032455"/>
            <a:ext cx="39131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11658"/>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u"/>
      </p:transition>
    </mc:Choice>
    <mc:Fallback xmlns="">
      <p:transition spd="slow" advClick="0" advTm="1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71"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547663" y="836712"/>
            <a:ext cx="5760640" cy="1292662"/>
          </a:xfrm>
          <a:prstGeom prst="rect">
            <a:avLst/>
          </a:prstGeom>
          <a:noFill/>
        </p:spPr>
        <p:txBody>
          <a:bodyPr wrap="square" rtlCol="0">
            <a:spAutoFit/>
          </a:bodyPr>
          <a:lstStyle/>
          <a:p>
            <a:r>
              <a:rPr lang="es-CO" sz="6000" dirty="0">
                <a:solidFill>
                  <a:schemeClr val="accent1">
                    <a:lumMod val="60000"/>
                    <a:lumOff val="40000"/>
                  </a:schemeClr>
                </a:solidFill>
                <a:latin typeface="Bell MT" pitchFamily="18" charset="0"/>
              </a:rPr>
              <a:t>¿</a:t>
            </a:r>
            <a:r>
              <a:rPr lang="es-CO" sz="6000" dirty="0" smtClean="0">
                <a:solidFill>
                  <a:schemeClr val="accent1">
                    <a:lumMod val="60000"/>
                    <a:lumOff val="40000"/>
                  </a:schemeClr>
                </a:solidFill>
                <a:latin typeface="Bell MT" pitchFamily="18" charset="0"/>
              </a:rPr>
              <a:t>Donde estamos?</a:t>
            </a:r>
            <a:endParaRPr lang="es-CO" sz="6000" dirty="0">
              <a:solidFill>
                <a:schemeClr val="accent1">
                  <a:lumMod val="60000"/>
                  <a:lumOff val="40000"/>
                </a:schemeClr>
              </a:solidFill>
              <a:latin typeface="Bell MT" pitchFamily="18" charset="0"/>
            </a:endParaRPr>
          </a:p>
          <a:p>
            <a:endParaRPr lang="es-CO" dirty="0"/>
          </a:p>
        </p:txBody>
      </p:sp>
      <p:sp>
        <p:nvSpPr>
          <p:cNvPr id="4" name="3 CuadroTexto"/>
          <p:cNvSpPr txBox="1"/>
          <p:nvPr/>
        </p:nvSpPr>
        <p:spPr>
          <a:xfrm>
            <a:off x="1187624" y="2129374"/>
            <a:ext cx="6480720" cy="2862322"/>
          </a:xfrm>
          <a:prstGeom prst="rect">
            <a:avLst/>
          </a:prstGeom>
          <a:noFill/>
        </p:spPr>
        <p:txBody>
          <a:bodyPr wrap="square" rtlCol="0">
            <a:spAutoFit/>
          </a:bodyPr>
          <a:lstStyle/>
          <a:p>
            <a:r>
              <a:rPr lang="es-CO" sz="2400" dirty="0">
                <a:latin typeface="Bell MT" pitchFamily="18" charset="0"/>
              </a:rPr>
              <a:t>Acabamos de empezar nuestra empresa hace tan solo 14 semanas pero nos complace saber que tenemos oportunidad de ser parte de grandes proyectos para el futuro no solo en nuestro colegio sino también en nuestra ciudad que nos da muchas oportunidades para cumplirlo.</a:t>
            </a:r>
          </a:p>
          <a:p>
            <a:r>
              <a:rPr lang="es-CO" dirty="0"/>
              <a:t> </a:t>
            </a:r>
          </a:p>
          <a:p>
            <a:endParaRPr lang="es-C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041650"/>
            <a:ext cx="39131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399381"/>
      </p:ext>
    </p:extLst>
  </p:cSld>
  <p:clrMapOvr>
    <a:masterClrMapping/>
  </p:clrMapOvr>
  <mc:AlternateContent xmlns:mc="http://schemas.openxmlformats.org/markup-compatibility/2006" xmlns:p14="http://schemas.microsoft.com/office/powerpoint/2010/main">
    <mc:Choice Requires="p14">
      <p:transition spd="slow" p14:dur="2500" advClick="0" advTm="18000">
        <p14:reveal dir="r"/>
      </p:transition>
    </mc:Choice>
    <mc:Fallback xmlns="">
      <p:transition spd="slow" advClick="0" advTm="1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59632" y="908720"/>
            <a:ext cx="8028384" cy="1015663"/>
          </a:xfrm>
          <a:prstGeom prst="rect">
            <a:avLst/>
          </a:prstGeom>
          <a:noFill/>
        </p:spPr>
        <p:txBody>
          <a:bodyPr wrap="square" rtlCol="0">
            <a:spAutoFit/>
          </a:bodyPr>
          <a:lstStyle/>
          <a:p>
            <a:r>
              <a:rPr lang="es-CO" sz="6000" dirty="0" smtClean="0">
                <a:solidFill>
                  <a:schemeClr val="accent1">
                    <a:lumMod val="60000"/>
                    <a:lumOff val="40000"/>
                  </a:schemeClr>
                </a:solidFill>
                <a:latin typeface="Bell MT" pitchFamily="18" charset="0"/>
              </a:rPr>
              <a:t>¿Hacia donde vamos?</a:t>
            </a:r>
            <a:endParaRPr lang="es-CO" sz="6000" dirty="0">
              <a:solidFill>
                <a:schemeClr val="accent1">
                  <a:lumMod val="60000"/>
                  <a:lumOff val="40000"/>
                </a:schemeClr>
              </a:solidFill>
              <a:latin typeface="Bell MT" pitchFamily="18" charset="0"/>
            </a:endParaRPr>
          </a:p>
        </p:txBody>
      </p:sp>
      <p:sp>
        <p:nvSpPr>
          <p:cNvPr id="3" name="2 CuadroTexto"/>
          <p:cNvSpPr txBox="1"/>
          <p:nvPr/>
        </p:nvSpPr>
        <p:spPr>
          <a:xfrm>
            <a:off x="1259632" y="2276872"/>
            <a:ext cx="6264696" cy="1846659"/>
          </a:xfrm>
          <a:prstGeom prst="rect">
            <a:avLst/>
          </a:prstGeom>
          <a:noFill/>
        </p:spPr>
        <p:txBody>
          <a:bodyPr wrap="square" rtlCol="0">
            <a:spAutoFit/>
          </a:bodyPr>
          <a:lstStyle/>
          <a:p>
            <a:r>
              <a:rPr lang="es-CO" sz="2400" dirty="0">
                <a:latin typeface="Bell MT" pitchFamily="18" charset="0"/>
              </a:rPr>
              <a:t>Esperamos que nuestra empresa funcione en la ciudad y así podamos tener la oportunidad de dejar nuestro sello personal en otras partes del mundo y ser reconocidas.</a:t>
            </a:r>
          </a:p>
          <a:p>
            <a:endParaRPr lang="es-CO"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615" y="1844824"/>
            <a:ext cx="5832647" cy="568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430837"/>
      </p:ext>
    </p:extLst>
  </p:cSld>
  <p:clrMapOvr>
    <a:masterClrMapping/>
  </p:clrMapOvr>
  <mc:AlternateContent xmlns:mc="http://schemas.openxmlformats.org/markup-compatibility/2006" xmlns:p14="http://schemas.microsoft.com/office/powerpoint/2010/main">
    <mc:Choice Requires="p14">
      <p:transition spd="slow" advClick="0" advTm="13000">
        <p14:wheelReverse spokes="1"/>
      </p:transition>
    </mc:Choice>
    <mc:Fallback xmlns="">
      <p:transition spd="slow" advClick="0" advTm="1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9698"/>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476898"/>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6581" y="764704"/>
            <a:ext cx="8964488" cy="1938992"/>
          </a:xfrm>
          <a:prstGeom prst="rect">
            <a:avLst/>
          </a:prstGeom>
          <a:noFill/>
        </p:spPr>
        <p:txBody>
          <a:bodyPr wrap="square" rtlCol="0">
            <a:spAutoFit/>
          </a:bodyPr>
          <a:lstStyle/>
          <a:p>
            <a:pPr algn="ctr"/>
            <a:r>
              <a:rPr lang="es-CO" sz="6000" dirty="0" smtClean="0">
                <a:solidFill>
                  <a:schemeClr val="accent1">
                    <a:lumMod val="60000"/>
                    <a:lumOff val="40000"/>
                  </a:schemeClr>
                </a:solidFill>
                <a:latin typeface="Bell MT" pitchFamily="18" charset="0"/>
              </a:rPr>
              <a:t>Marco teórico y </a:t>
            </a:r>
          </a:p>
          <a:p>
            <a:pPr algn="ctr"/>
            <a:r>
              <a:rPr lang="es-CO" sz="6000" dirty="0" smtClean="0">
                <a:solidFill>
                  <a:schemeClr val="accent1">
                    <a:lumMod val="60000"/>
                    <a:lumOff val="40000"/>
                  </a:schemeClr>
                </a:solidFill>
                <a:latin typeface="Bell MT" pitchFamily="18" charset="0"/>
              </a:rPr>
              <a:t>conceptual</a:t>
            </a:r>
            <a:endParaRPr lang="es-CO" sz="6000" dirty="0">
              <a:solidFill>
                <a:schemeClr val="accent1">
                  <a:lumMod val="60000"/>
                  <a:lumOff val="40000"/>
                </a:schemeClr>
              </a:solidFill>
              <a:latin typeface="Bell MT" pitchFamily="18" charset="0"/>
            </a:endParaRPr>
          </a:p>
        </p:txBody>
      </p:sp>
      <p:sp>
        <p:nvSpPr>
          <p:cNvPr id="3" name="2 CuadroTexto"/>
          <p:cNvSpPr txBox="1"/>
          <p:nvPr/>
        </p:nvSpPr>
        <p:spPr>
          <a:xfrm>
            <a:off x="899592" y="2705509"/>
            <a:ext cx="6768752" cy="2215991"/>
          </a:xfrm>
          <a:prstGeom prst="rect">
            <a:avLst/>
          </a:prstGeom>
          <a:noFill/>
        </p:spPr>
        <p:txBody>
          <a:bodyPr wrap="square" rtlCol="0">
            <a:spAutoFit/>
          </a:bodyPr>
          <a:lstStyle/>
          <a:p>
            <a:r>
              <a:rPr lang="es-CO" sz="2400" dirty="0">
                <a:latin typeface="Bell MT" pitchFamily="18" charset="0"/>
              </a:rPr>
              <a:t>Queremos que nuestros clientes tengan un mejor aprendizaje a través de hologramas que:</a:t>
            </a:r>
          </a:p>
          <a:p>
            <a:r>
              <a:rPr lang="es-CO" sz="2400" dirty="0">
                <a:latin typeface="Bell MT" pitchFamily="18" charset="0"/>
              </a:rPr>
              <a:t>-ayudan a tener una mejor percepción de las cosas </a:t>
            </a:r>
          </a:p>
          <a:p>
            <a:r>
              <a:rPr lang="es-CO" sz="2400" dirty="0">
                <a:latin typeface="Bell MT" pitchFamily="18" charset="0"/>
              </a:rPr>
              <a:t>-ayudan al fácil aprendizaje</a:t>
            </a:r>
          </a:p>
          <a:p>
            <a:r>
              <a:rPr lang="es-CO" sz="2400" dirty="0">
                <a:latin typeface="Bell MT" pitchFamily="18" charset="0"/>
              </a:rPr>
              <a:t>-tengan un impacto en su vida para mejorarla</a:t>
            </a:r>
          </a:p>
          <a:p>
            <a:endParaRPr lang="es-CO"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2415203"/>
            <a:ext cx="4700966" cy="48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0596"/>
      </p:ext>
    </p:extLst>
  </p:cSld>
  <p:clrMapOvr>
    <a:masterClrMapping/>
  </p:clrMapOvr>
  <p:transition spd="slow" advClick="0" advTm="16000">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2780928"/>
            <a:ext cx="8064896" cy="369332"/>
          </a:xfrm>
          <a:prstGeom prst="rect">
            <a:avLst/>
          </a:prstGeom>
          <a:noFill/>
        </p:spPr>
        <p:txBody>
          <a:bodyPr wrap="square" rtlCol="0">
            <a:spAutoFit/>
          </a:bodyPr>
          <a:lstStyle/>
          <a:p>
            <a:r>
              <a:rPr lang="es-CO" dirty="0" smtClean="0">
                <a:latin typeface="Bell MT" pitchFamily="18" charset="0"/>
              </a:rPr>
              <a:t>Son </a:t>
            </a:r>
            <a:r>
              <a:rPr lang="es-CO" smtClean="0">
                <a:latin typeface="Bell MT" pitchFamily="18" charset="0"/>
              </a:rPr>
              <a:t>aquellos que</a:t>
            </a:r>
            <a:endParaRPr lang="es-CO" dirty="0">
              <a:latin typeface="Bell MT"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5" y="18581"/>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77" y="475781"/>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56037" y="690794"/>
            <a:ext cx="7704856" cy="1938992"/>
          </a:xfrm>
          <a:prstGeom prst="rect">
            <a:avLst/>
          </a:prstGeom>
          <a:noFill/>
        </p:spPr>
        <p:txBody>
          <a:bodyPr wrap="square" rtlCol="0">
            <a:spAutoFit/>
          </a:bodyPr>
          <a:lstStyle/>
          <a:p>
            <a:pPr algn="ctr"/>
            <a:r>
              <a:rPr lang="es-CO" sz="6000" dirty="0" smtClean="0">
                <a:solidFill>
                  <a:schemeClr val="accent1">
                    <a:lumMod val="60000"/>
                    <a:lumOff val="40000"/>
                  </a:schemeClr>
                </a:solidFill>
                <a:latin typeface="Bell MT" pitchFamily="18" charset="0"/>
              </a:rPr>
              <a:t>¿Quiénes son nuestros clientes?</a:t>
            </a:r>
            <a:endParaRPr lang="es-CO" sz="6000" dirty="0">
              <a:solidFill>
                <a:schemeClr val="accent1">
                  <a:lumMod val="60000"/>
                  <a:lumOff val="40000"/>
                </a:schemeClr>
              </a:solidFill>
              <a:latin typeface="Bell MT" pitchFamily="18" charset="0"/>
            </a:endParaRPr>
          </a:p>
        </p:txBody>
      </p:sp>
      <p:sp>
        <p:nvSpPr>
          <p:cNvPr id="3" name="2 CuadroTexto"/>
          <p:cNvSpPr txBox="1"/>
          <p:nvPr/>
        </p:nvSpPr>
        <p:spPr>
          <a:xfrm>
            <a:off x="1130005" y="2636912"/>
            <a:ext cx="7632848" cy="1938992"/>
          </a:xfrm>
          <a:prstGeom prst="rect">
            <a:avLst/>
          </a:prstGeom>
          <a:noFill/>
        </p:spPr>
        <p:txBody>
          <a:bodyPr wrap="square" rtlCol="0">
            <a:spAutoFit/>
          </a:bodyPr>
          <a:lstStyle/>
          <a:p>
            <a:r>
              <a:rPr lang="es-CO" sz="2400" dirty="0" smtClean="0">
                <a:latin typeface="Bell MT" pitchFamily="18" charset="0"/>
              </a:rPr>
              <a:t>Nuestros productos están dirigidos a todas las personas pero no es adecuado para infantes o ancianos debido a que los productos son elaborados con vidrio y hay peligro, por lo tanto es mejor que lo utilicen personas adultas y adolecentes. </a:t>
            </a:r>
            <a:endParaRPr lang="es-CO" sz="2400" dirty="0">
              <a:latin typeface="Bell MT"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03248">
            <a:off x="-31563" y="2584436"/>
            <a:ext cx="4588751" cy="48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70730"/>
      </p:ext>
    </p:extLst>
  </p:cSld>
  <p:clrMapOvr>
    <a:masterClrMapping/>
  </p:clrMapOvr>
  <mc:AlternateContent xmlns:mc="http://schemas.openxmlformats.org/markup-compatibility/2006" xmlns:p14="http://schemas.microsoft.com/office/powerpoint/2010/main">
    <mc:Choice Requires="p14">
      <p:transition spd="slow" p14:dur="1500" advClick="0" advTm="18000">
        <p:split orient="vert" dir="in"/>
      </p:transition>
    </mc:Choice>
    <mc:Fallback xmlns="">
      <p:transition spd="slow" advClick="0" advTm="18000">
        <p:split orient="vert" dir="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3"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483768" y="2204864"/>
            <a:ext cx="4392488" cy="1569660"/>
          </a:xfrm>
          <a:prstGeom prst="rect">
            <a:avLst/>
          </a:prstGeom>
          <a:noFill/>
        </p:spPr>
        <p:txBody>
          <a:bodyPr wrap="square" rtlCol="0">
            <a:spAutoFit/>
          </a:bodyPr>
          <a:lstStyle/>
          <a:p>
            <a:r>
              <a:rPr lang="es-CO" sz="9600" dirty="0" smtClean="0">
                <a:solidFill>
                  <a:schemeClr val="accent1">
                    <a:lumMod val="60000"/>
                    <a:lumOff val="40000"/>
                  </a:schemeClr>
                </a:solidFill>
                <a:latin typeface="Bell MT" pitchFamily="18" charset="0"/>
              </a:rPr>
              <a:t>Gracias </a:t>
            </a:r>
            <a:endParaRPr lang="es-CO" dirty="0">
              <a:solidFill>
                <a:schemeClr val="accent1">
                  <a:lumMod val="60000"/>
                  <a:lumOff val="40000"/>
                </a:schemeClr>
              </a:solidFill>
              <a:latin typeface="Bell MT" pitchFamily="18" charset="0"/>
            </a:endParaRPr>
          </a:p>
        </p:txBody>
      </p:sp>
    </p:spTree>
    <p:extLst>
      <p:ext uri="{BB962C8B-B14F-4D97-AF65-F5344CB8AC3E}">
        <p14:creationId xmlns:p14="http://schemas.microsoft.com/office/powerpoint/2010/main" val="3984857791"/>
      </p:ext>
    </p:extLst>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04"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35399" y="692695"/>
            <a:ext cx="7488833" cy="1215717"/>
          </a:xfrm>
          <a:prstGeom prst="rect">
            <a:avLst/>
          </a:prstGeom>
          <a:noFill/>
        </p:spPr>
        <p:txBody>
          <a:bodyPr wrap="square" rtlCol="0">
            <a:spAutoFit/>
          </a:bodyPr>
          <a:lstStyle/>
          <a:p>
            <a:pPr algn="ctr"/>
            <a:r>
              <a:rPr lang="es-CO" sz="7300" dirty="0">
                <a:solidFill>
                  <a:schemeClr val="accent1">
                    <a:lumMod val="60000"/>
                    <a:lumOff val="40000"/>
                  </a:schemeClr>
                </a:solidFill>
                <a:latin typeface="Bell MT" pitchFamily="18" charset="0"/>
              </a:rPr>
              <a:t>¿</a:t>
            </a:r>
            <a:r>
              <a:rPr lang="es-CO" sz="7300" dirty="0" smtClean="0">
                <a:solidFill>
                  <a:schemeClr val="accent1">
                    <a:lumMod val="60000"/>
                    <a:lumOff val="40000"/>
                  </a:schemeClr>
                </a:solidFill>
                <a:latin typeface="Bell MT" pitchFamily="18" charset="0"/>
              </a:rPr>
              <a:t>Quienes somos? </a:t>
            </a:r>
            <a:endParaRPr lang="es-CO" sz="7300" dirty="0">
              <a:solidFill>
                <a:schemeClr val="accent1">
                  <a:lumMod val="60000"/>
                  <a:lumOff val="40000"/>
                </a:schemeClr>
              </a:solidFill>
              <a:latin typeface="Bell MT" pitchFamily="18" charset="0"/>
            </a:endParaRPr>
          </a:p>
        </p:txBody>
      </p:sp>
      <p:sp>
        <p:nvSpPr>
          <p:cNvPr id="3" name="2 Rectángulo"/>
          <p:cNvSpPr/>
          <p:nvPr/>
        </p:nvSpPr>
        <p:spPr>
          <a:xfrm>
            <a:off x="1348583" y="1908412"/>
            <a:ext cx="6462464" cy="3046988"/>
          </a:xfrm>
          <a:prstGeom prst="rect">
            <a:avLst/>
          </a:prstGeom>
        </p:spPr>
        <p:txBody>
          <a:bodyPr wrap="square">
            <a:spAutoFit/>
          </a:bodyPr>
          <a:lstStyle/>
          <a:p>
            <a:r>
              <a:rPr lang="es-CO" sz="2400" dirty="0">
                <a:latin typeface="Bell MT" pitchFamily="18" charset="0"/>
              </a:rPr>
              <a:t>Nosotros somos una empresa pequeña, que desde hace pocos </a:t>
            </a:r>
            <a:r>
              <a:rPr lang="es-CO" sz="2400" dirty="0" smtClean="0">
                <a:latin typeface="Bell MT" pitchFamily="18" charset="0"/>
              </a:rPr>
              <a:t>días </a:t>
            </a:r>
            <a:r>
              <a:rPr lang="es-CO" sz="2400" dirty="0">
                <a:latin typeface="Bell MT" pitchFamily="18" charset="0"/>
              </a:rPr>
              <a:t>ha estado realizando un "proyecto" para crear hologramas que ayuden tanto en la comunicación como en el aprendizaje. Este grupo esta formado por cuatro personas comprometidas con su trabajo, responsables, colaboradoras y por supuesto cumplidas y con ganas de hacer las cosas </a:t>
            </a:r>
            <a:r>
              <a:rPr lang="es-CO" sz="2400" dirty="0" smtClean="0">
                <a:latin typeface="Bell MT" pitchFamily="18" charset="0"/>
              </a:rPr>
              <a:t>bien.</a:t>
            </a:r>
            <a:endParaRPr lang="es-CO" sz="2400" dirty="0">
              <a:latin typeface="Bell MT" pitchFamily="18"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715039"/>
            <a:ext cx="4422995" cy="431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971843"/>
      </p:ext>
    </p:extLst>
  </p:cSld>
  <p:clrMapOvr>
    <a:masterClrMapping/>
  </p:clrMapOvr>
  <mc:AlternateContent xmlns:mc="http://schemas.openxmlformats.org/markup-compatibility/2006" xmlns:p14="http://schemas.microsoft.com/office/powerpoint/2010/main">
    <mc:Choice Requires="p14">
      <p:transition spd="slow" advClick="0" advTm="22000">
        <p14:warp dir="in"/>
      </p:transition>
    </mc:Choice>
    <mc:Fallback xmlns="">
      <p:transition spd="slow" advClick="0" advTm="2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32"/>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06" y="469031"/>
            <a:ext cx="8023225"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flipV="1">
            <a:off x="3491880" y="3072016"/>
            <a:ext cx="5109951" cy="246272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403648" y="908720"/>
            <a:ext cx="3096344" cy="1215717"/>
          </a:xfrm>
          <a:prstGeom prst="rect">
            <a:avLst/>
          </a:prstGeom>
          <a:noFill/>
        </p:spPr>
        <p:txBody>
          <a:bodyPr wrap="square" rtlCol="0">
            <a:spAutoFit/>
          </a:bodyPr>
          <a:lstStyle/>
          <a:p>
            <a:r>
              <a:rPr lang="es-CO" sz="7300" dirty="0" smtClean="0">
                <a:solidFill>
                  <a:schemeClr val="accent1">
                    <a:lumMod val="60000"/>
                    <a:lumOff val="40000"/>
                  </a:schemeClr>
                </a:solidFill>
                <a:latin typeface="Bell MT" pitchFamily="18" charset="0"/>
              </a:rPr>
              <a:t>Misión</a:t>
            </a:r>
          </a:p>
        </p:txBody>
      </p:sp>
      <p:sp>
        <p:nvSpPr>
          <p:cNvPr id="8" name="7 CuadroTexto"/>
          <p:cNvSpPr txBox="1"/>
          <p:nvPr/>
        </p:nvSpPr>
        <p:spPr>
          <a:xfrm>
            <a:off x="827584" y="2164075"/>
            <a:ext cx="7200800" cy="1815882"/>
          </a:xfrm>
          <a:prstGeom prst="rect">
            <a:avLst/>
          </a:prstGeom>
          <a:noFill/>
        </p:spPr>
        <p:txBody>
          <a:bodyPr wrap="square" rtlCol="0">
            <a:spAutoFit/>
          </a:bodyPr>
          <a:lstStyle/>
          <a:p>
            <a:r>
              <a:rPr lang="es-CO" sz="2800" dirty="0" smtClean="0">
                <a:latin typeface="Bell MT" pitchFamily="18" charset="0"/>
              </a:rPr>
              <a:t>Liastro quiere desarrollar y producir un medio de comunicación y aprendizaje para mejorar conocimientos y beneficiar a las personas en todos sus aspectos. </a:t>
            </a:r>
            <a:endParaRPr lang="es-CO" sz="2800" dirty="0">
              <a:latin typeface="Bell MT" pitchFamily="18" charset="0"/>
            </a:endParaRPr>
          </a:p>
        </p:txBody>
      </p:sp>
    </p:spTree>
    <p:extLst>
      <p:ext uri="{BB962C8B-B14F-4D97-AF65-F5344CB8AC3E}">
        <p14:creationId xmlns:p14="http://schemas.microsoft.com/office/powerpoint/2010/main" val="4145122752"/>
      </p:ext>
    </p:extLst>
  </p:cSld>
  <p:clrMapOvr>
    <a:masterClrMapping/>
  </p:clrMapOvr>
  <mc:AlternateContent xmlns:mc="http://schemas.openxmlformats.org/markup-compatibility/2006" xmlns:p14="http://schemas.microsoft.com/office/powerpoint/2010/main">
    <mc:Choice Requires="p14">
      <p:transition spd="slow" p14:dur="9000" advClick="0" advTm="9000">
        <p:checker/>
      </p:transition>
    </mc:Choice>
    <mc:Fallback xmlns="">
      <p:transition spd="slow" advClick="0" advTm="9000">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3614"/>
            <a:ext cx="915035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55" y="433585"/>
            <a:ext cx="8023225"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860032" y="980728"/>
            <a:ext cx="4608512" cy="1215717"/>
          </a:xfrm>
          <a:prstGeom prst="rect">
            <a:avLst/>
          </a:prstGeom>
          <a:noFill/>
        </p:spPr>
        <p:txBody>
          <a:bodyPr wrap="square" rtlCol="0">
            <a:spAutoFit/>
          </a:bodyPr>
          <a:lstStyle/>
          <a:p>
            <a:r>
              <a:rPr lang="es-CO" sz="7300" dirty="0">
                <a:solidFill>
                  <a:schemeClr val="accent1">
                    <a:lumMod val="60000"/>
                    <a:lumOff val="40000"/>
                  </a:schemeClr>
                </a:solidFill>
                <a:latin typeface="Bell MT" pitchFamily="18" charset="0"/>
              </a:rPr>
              <a:t>V</a:t>
            </a:r>
            <a:r>
              <a:rPr lang="es-CO" sz="7300" dirty="0" smtClean="0">
                <a:solidFill>
                  <a:schemeClr val="accent1">
                    <a:lumMod val="60000"/>
                    <a:lumOff val="40000"/>
                  </a:schemeClr>
                </a:solidFill>
                <a:latin typeface="Bell MT" pitchFamily="18" charset="0"/>
              </a:rPr>
              <a:t>isión</a:t>
            </a:r>
            <a:endParaRPr lang="es-CO" sz="7300" dirty="0">
              <a:solidFill>
                <a:schemeClr val="accent1">
                  <a:lumMod val="60000"/>
                  <a:lumOff val="40000"/>
                </a:schemeClr>
              </a:solidFill>
              <a:latin typeface="Bell MT" pitchFamily="18" charset="0"/>
            </a:endParaRPr>
          </a:p>
        </p:txBody>
      </p:sp>
      <p:sp>
        <p:nvSpPr>
          <p:cNvPr id="5" name="4 CuadroTexto"/>
          <p:cNvSpPr txBox="1"/>
          <p:nvPr/>
        </p:nvSpPr>
        <p:spPr>
          <a:xfrm>
            <a:off x="2907804" y="2273944"/>
            <a:ext cx="5544616" cy="1384995"/>
          </a:xfrm>
          <a:prstGeom prst="rect">
            <a:avLst/>
          </a:prstGeom>
          <a:noFill/>
        </p:spPr>
        <p:txBody>
          <a:bodyPr wrap="square" rtlCol="0">
            <a:spAutoFit/>
          </a:bodyPr>
          <a:lstStyle/>
          <a:p>
            <a:pPr algn="ctr"/>
            <a:r>
              <a:rPr lang="es-CO" sz="2800" dirty="0">
                <a:latin typeface="Bell MT" pitchFamily="18" charset="0"/>
              </a:rPr>
              <a:t>Liastro desea mejorar  la comunicación y el modo de enseñanza mediante hologramas.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90177">
            <a:off x="347167" y="2708921"/>
            <a:ext cx="512127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440085"/>
      </p:ext>
    </p:extLst>
  </p:cSld>
  <p:clrMapOvr>
    <a:masterClrMapping/>
  </p:clrMapOvr>
  <mc:AlternateContent xmlns:mc="http://schemas.openxmlformats.org/markup-compatibility/2006" xmlns:p14="http://schemas.microsoft.com/office/powerpoint/2010/main">
    <mc:Choice Requires="p14">
      <p:transition spd="slow" p14:dur="2000" advClick="0" advTm="7000">
        <p14:ripple/>
      </p:transition>
    </mc:Choice>
    <mc:Fallback xmlns="">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8" y="0"/>
            <a:ext cx="915035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83467"/>
            <a:ext cx="481647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94" y="457199"/>
            <a:ext cx="8023225"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99592" y="764704"/>
            <a:ext cx="7272808" cy="1215717"/>
          </a:xfrm>
          <a:prstGeom prst="rect">
            <a:avLst/>
          </a:prstGeom>
          <a:noFill/>
        </p:spPr>
        <p:txBody>
          <a:bodyPr wrap="square" rtlCol="0">
            <a:spAutoFit/>
          </a:bodyPr>
          <a:lstStyle/>
          <a:p>
            <a:r>
              <a:rPr lang="es-CO" sz="7300" dirty="0" smtClean="0">
                <a:solidFill>
                  <a:schemeClr val="accent1">
                    <a:lumMod val="60000"/>
                    <a:lumOff val="40000"/>
                  </a:schemeClr>
                </a:solidFill>
                <a:latin typeface="Bell MT" pitchFamily="18" charset="0"/>
              </a:rPr>
              <a:t>Política de calidad</a:t>
            </a:r>
            <a:endParaRPr lang="es-CO" sz="7300" dirty="0">
              <a:solidFill>
                <a:schemeClr val="accent1">
                  <a:lumMod val="60000"/>
                  <a:lumOff val="40000"/>
                </a:schemeClr>
              </a:solidFill>
              <a:latin typeface="Bell MT" pitchFamily="18" charset="0"/>
            </a:endParaRPr>
          </a:p>
        </p:txBody>
      </p:sp>
      <p:sp>
        <p:nvSpPr>
          <p:cNvPr id="3" name="2 CuadroTexto"/>
          <p:cNvSpPr txBox="1"/>
          <p:nvPr/>
        </p:nvSpPr>
        <p:spPr>
          <a:xfrm>
            <a:off x="602481" y="2046266"/>
            <a:ext cx="7867030" cy="2431435"/>
          </a:xfrm>
          <a:prstGeom prst="rect">
            <a:avLst/>
          </a:prstGeom>
          <a:noFill/>
        </p:spPr>
        <p:txBody>
          <a:bodyPr wrap="square" rtlCol="0">
            <a:spAutoFit/>
          </a:bodyPr>
          <a:lstStyle/>
          <a:p>
            <a:r>
              <a:rPr lang="es-CO" sz="2400" dirty="0">
                <a:latin typeface="Bell MT" pitchFamily="18" charset="0"/>
              </a:rPr>
              <a:t>Liastro  para cumplir con todos sus objetivos  a generado </a:t>
            </a:r>
            <a:r>
              <a:rPr lang="es-CO" sz="2400" dirty="0" smtClean="0">
                <a:latin typeface="Bell MT" pitchFamily="18" charset="0"/>
              </a:rPr>
              <a:t>soluciones </a:t>
            </a:r>
            <a:r>
              <a:rPr lang="es-CO" sz="2400" dirty="0">
                <a:latin typeface="Bell MT" pitchFamily="18" charset="0"/>
              </a:rPr>
              <a:t>en su calidad de productos con ello mejora también la comunicación y el aprendizaje mediante dichos productos, para ello cuenta con personas dedicadas a su trabajo, responsables y con buen desempeño</a:t>
            </a:r>
            <a:r>
              <a:rPr lang="es-CO" sz="2800" dirty="0">
                <a:latin typeface="Bell MT" pitchFamily="18" charset="0"/>
              </a:rPr>
              <a:t>.  </a:t>
            </a:r>
          </a:p>
          <a:p>
            <a:r>
              <a:rPr lang="es-CO" sz="2800" dirty="0"/>
              <a:t> </a:t>
            </a:r>
          </a:p>
        </p:txBody>
      </p:sp>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2591"/>
          <a:stretch/>
        </p:blipFill>
        <p:spPr bwMode="auto">
          <a:xfrm rot="18365612">
            <a:off x="3902820" y="1903926"/>
            <a:ext cx="4455704" cy="52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11139"/>
      </p:ext>
    </p:extLst>
  </p:cSld>
  <p:clrMapOvr>
    <a:masterClrMapping/>
  </p:clrMapOvr>
  <mc:AlternateContent xmlns:mc="http://schemas.openxmlformats.org/markup-compatibility/2006" xmlns:p14="http://schemas.microsoft.com/office/powerpoint/2010/main">
    <mc:Choice Requires="p14">
      <p:transition spd="slow" p14:dur="3750" advClick="0" advTm="16000">
        <p14:vortex dir="r"/>
      </p:transition>
    </mc:Choice>
    <mc:Fallback xmlns="">
      <p:transition spd="slow" advClick="0" advTm="1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87824" y="1052736"/>
            <a:ext cx="4392488" cy="1215717"/>
          </a:xfrm>
          <a:prstGeom prst="rect">
            <a:avLst/>
          </a:prstGeom>
          <a:noFill/>
        </p:spPr>
        <p:txBody>
          <a:bodyPr wrap="square" rtlCol="0">
            <a:spAutoFit/>
          </a:bodyPr>
          <a:lstStyle/>
          <a:p>
            <a:r>
              <a:rPr lang="es-CO" sz="7300" dirty="0" smtClean="0">
                <a:solidFill>
                  <a:schemeClr val="accent1">
                    <a:lumMod val="60000"/>
                    <a:lumOff val="40000"/>
                  </a:schemeClr>
                </a:solidFill>
                <a:latin typeface="Bell MT" pitchFamily="18" charset="0"/>
              </a:rPr>
              <a:t>Objetivos </a:t>
            </a:r>
            <a:endParaRPr lang="es-CO" sz="7300" dirty="0">
              <a:solidFill>
                <a:schemeClr val="accent1">
                  <a:lumMod val="60000"/>
                  <a:lumOff val="40000"/>
                </a:schemeClr>
              </a:solidFill>
              <a:latin typeface="Bell MT"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63" y="457198"/>
            <a:ext cx="8023225"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187624" y="908720"/>
            <a:ext cx="4464496" cy="1215717"/>
          </a:xfrm>
          <a:prstGeom prst="rect">
            <a:avLst/>
          </a:prstGeom>
          <a:noFill/>
        </p:spPr>
        <p:txBody>
          <a:bodyPr wrap="square" rtlCol="0">
            <a:spAutoFit/>
          </a:bodyPr>
          <a:lstStyle/>
          <a:p>
            <a:r>
              <a:rPr lang="es-CO" sz="7300" dirty="0" smtClean="0">
                <a:solidFill>
                  <a:schemeClr val="accent1">
                    <a:lumMod val="60000"/>
                    <a:lumOff val="40000"/>
                  </a:schemeClr>
                </a:solidFill>
                <a:latin typeface="Bell MT" pitchFamily="18" charset="0"/>
              </a:rPr>
              <a:t>Objetivos </a:t>
            </a:r>
            <a:endParaRPr lang="es-CO" sz="7300" dirty="0">
              <a:solidFill>
                <a:schemeClr val="accent1">
                  <a:lumMod val="60000"/>
                  <a:lumOff val="40000"/>
                </a:schemeClr>
              </a:solidFill>
              <a:latin typeface="Bell MT" pitchFamily="18" charset="0"/>
            </a:endParaRPr>
          </a:p>
        </p:txBody>
      </p:sp>
      <p:sp>
        <p:nvSpPr>
          <p:cNvPr id="5" name="4 CuadroTexto"/>
          <p:cNvSpPr txBox="1"/>
          <p:nvPr/>
        </p:nvSpPr>
        <p:spPr>
          <a:xfrm>
            <a:off x="1010779" y="2248971"/>
            <a:ext cx="7128792" cy="1200329"/>
          </a:xfrm>
          <a:prstGeom prst="rect">
            <a:avLst/>
          </a:prstGeom>
          <a:noFill/>
        </p:spPr>
        <p:txBody>
          <a:bodyPr wrap="square" rtlCol="0">
            <a:spAutoFit/>
          </a:bodyPr>
          <a:lstStyle/>
          <a:p>
            <a:r>
              <a:rPr lang="es-CO" sz="2000" dirty="0">
                <a:latin typeface="Bell MT" pitchFamily="18" charset="0"/>
              </a:rPr>
              <a:t>- </a:t>
            </a:r>
            <a:r>
              <a:rPr lang="es-CO" sz="2400" dirty="0">
                <a:latin typeface="Bell MT" pitchFamily="18" charset="0"/>
              </a:rPr>
              <a:t>Generar mejor comunicación </a:t>
            </a:r>
          </a:p>
          <a:p>
            <a:r>
              <a:rPr lang="es-CO" sz="2400" dirty="0">
                <a:latin typeface="Bell MT" pitchFamily="18" charset="0"/>
              </a:rPr>
              <a:t>- Conocer mas acerca del espacio exterior</a:t>
            </a:r>
          </a:p>
          <a:p>
            <a:r>
              <a:rPr lang="es-CO" sz="2400" dirty="0">
                <a:latin typeface="Bell MT" pitchFamily="18" charset="0"/>
              </a:rPr>
              <a:t>- Mejorar la enseñanza a partir de hologramas.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196752"/>
            <a:ext cx="6870700" cy="670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863958"/>
      </p:ext>
    </p:extLst>
  </p:cSld>
  <p:clrMapOvr>
    <a:masterClrMapping/>
  </p:clrMapOvr>
  <mc:AlternateContent xmlns:mc="http://schemas.openxmlformats.org/markup-compatibility/2006" xmlns:p14="http://schemas.microsoft.com/office/powerpoint/2010/main">
    <mc:Choice Requires="p14">
      <p:transition spd="slow" p14:dur="2750" advClick="0" advTm="8000">
        <p14:shred/>
      </p:transition>
    </mc:Choice>
    <mc:Fallback xmlns="">
      <p:transition spd="slow" advClick="0"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58" y="438761"/>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43608" y="908720"/>
            <a:ext cx="3272178" cy="1215717"/>
          </a:xfrm>
          <a:prstGeom prst="rect">
            <a:avLst/>
          </a:prstGeom>
          <a:noFill/>
        </p:spPr>
        <p:txBody>
          <a:bodyPr wrap="none" rtlCol="0">
            <a:spAutoFit/>
          </a:bodyPr>
          <a:lstStyle/>
          <a:p>
            <a:r>
              <a:rPr lang="es-CO" sz="7300" dirty="0" smtClean="0">
                <a:solidFill>
                  <a:schemeClr val="accent1">
                    <a:lumMod val="60000"/>
                    <a:lumOff val="40000"/>
                  </a:schemeClr>
                </a:solidFill>
                <a:latin typeface="Bell MT" pitchFamily="18" charset="0"/>
              </a:rPr>
              <a:t>Valores </a:t>
            </a:r>
            <a:endParaRPr lang="es-CO" sz="7300" dirty="0">
              <a:solidFill>
                <a:schemeClr val="accent1">
                  <a:lumMod val="60000"/>
                  <a:lumOff val="40000"/>
                </a:schemeClr>
              </a:solidFill>
              <a:latin typeface="Bell MT" pitchFamily="18" charset="0"/>
            </a:endParaRPr>
          </a:p>
        </p:txBody>
      </p:sp>
      <p:sp>
        <p:nvSpPr>
          <p:cNvPr id="3" name="2 Rectángulo"/>
          <p:cNvSpPr/>
          <p:nvPr/>
        </p:nvSpPr>
        <p:spPr>
          <a:xfrm>
            <a:off x="815752" y="2300015"/>
            <a:ext cx="5875433" cy="1815882"/>
          </a:xfrm>
          <a:prstGeom prst="rect">
            <a:avLst/>
          </a:prstGeom>
        </p:spPr>
        <p:txBody>
          <a:bodyPr wrap="square">
            <a:spAutoFit/>
          </a:bodyPr>
          <a:lstStyle/>
          <a:p>
            <a:r>
              <a:rPr lang="es-CO" sz="2800" dirty="0">
                <a:latin typeface="Bell MT" pitchFamily="18" charset="0"/>
              </a:rPr>
              <a:t>Los valores construidos en nuestra empresa son el cariño, la honestidad, el compromiso, el apoyo, </a:t>
            </a:r>
            <a:r>
              <a:rPr lang="es-CO" sz="2800" dirty="0" smtClean="0">
                <a:latin typeface="Bell MT" pitchFamily="18" charset="0"/>
              </a:rPr>
              <a:t>respeto, </a:t>
            </a:r>
            <a:r>
              <a:rPr lang="es-CO" sz="2800" dirty="0">
                <a:latin typeface="Bell MT" pitchFamily="18" charset="0"/>
              </a:rPr>
              <a:t>entrega y responsabilidad.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697" y="1196752"/>
            <a:ext cx="68707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204426"/>
      </p:ext>
    </p:extLst>
  </p:cSld>
  <p:clrMapOvr>
    <a:masterClrMapping/>
  </p:clrMapOvr>
  <mc:AlternateContent xmlns:mc="http://schemas.openxmlformats.org/markup-compatibility/2006" xmlns:p14="http://schemas.microsoft.com/office/powerpoint/2010/main">
    <mc:Choice Requires="p14">
      <p:transition spd="slow" p14:dur="1400" advClick="0" advTm="12000">
        <p14:doors dir="vert"/>
      </p:transition>
    </mc:Choice>
    <mc:Fallback xmlns="">
      <p:transition spd="slow" advClick="0" advTm="1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06"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234774"/>
            <a:ext cx="3606292" cy="232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09654" y="4607991"/>
            <a:ext cx="4018216" cy="461665"/>
          </a:xfrm>
          <a:prstGeom prst="rect">
            <a:avLst/>
          </a:prstGeom>
          <a:noFill/>
        </p:spPr>
        <p:txBody>
          <a:bodyPr wrap="none" rtlCol="0">
            <a:spAutoFit/>
          </a:bodyPr>
          <a:lstStyle/>
          <a:p>
            <a:pPr algn="ctr"/>
            <a:r>
              <a:rPr lang="es-CO" sz="2400" dirty="0" smtClean="0">
                <a:latin typeface="Bell MT" pitchFamily="18" charset="0"/>
              </a:rPr>
              <a:t>Aprende a soñar para el futuro</a:t>
            </a:r>
            <a:endParaRPr lang="es-CO" sz="2400" dirty="0">
              <a:latin typeface="Bell MT" pitchFamily="18" charset="0"/>
            </a:endParaRPr>
          </a:p>
        </p:txBody>
      </p:sp>
      <p:sp>
        <p:nvSpPr>
          <p:cNvPr id="4" name="3 CuadroTexto"/>
          <p:cNvSpPr txBox="1"/>
          <p:nvPr/>
        </p:nvSpPr>
        <p:spPr>
          <a:xfrm>
            <a:off x="611560" y="692696"/>
            <a:ext cx="9289032" cy="1077218"/>
          </a:xfrm>
          <a:prstGeom prst="rect">
            <a:avLst/>
          </a:prstGeom>
          <a:noFill/>
        </p:spPr>
        <p:txBody>
          <a:bodyPr wrap="square" rtlCol="0">
            <a:spAutoFit/>
          </a:bodyPr>
          <a:lstStyle/>
          <a:p>
            <a:r>
              <a:rPr lang="es-CO" sz="6400" dirty="0" smtClean="0">
                <a:solidFill>
                  <a:schemeClr val="accent1">
                    <a:lumMod val="60000"/>
                    <a:lumOff val="40000"/>
                  </a:schemeClr>
                </a:solidFill>
                <a:latin typeface="Bell MT" pitchFamily="18" charset="0"/>
              </a:rPr>
              <a:t>Representación grafica </a:t>
            </a:r>
            <a:endParaRPr lang="es-CO" sz="6400" dirty="0">
              <a:solidFill>
                <a:schemeClr val="accent1">
                  <a:lumMod val="60000"/>
                  <a:lumOff val="40000"/>
                </a:schemeClr>
              </a:solidFill>
              <a:latin typeface="Bell MT"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184" y="2386124"/>
            <a:ext cx="5026177" cy="49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49016"/>
      </p:ext>
    </p:extLst>
  </p:cSld>
  <p:clrMapOvr>
    <a:masterClrMapping/>
  </p:clrMapOvr>
  <mc:AlternateContent xmlns:mc="http://schemas.openxmlformats.org/markup-compatibility/2006" xmlns:p14="http://schemas.microsoft.com/office/powerpoint/2010/main">
    <mc:Choice Requires="p14">
      <p:transition spd="slow" p14:dur="1300" advClick="0" advTm="6000">
        <p14:pan dir="u"/>
      </p:transition>
    </mc:Choice>
    <mc:Fallback xmlns="">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 y="0"/>
            <a:ext cx="9150350" cy="59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60" y="457200"/>
            <a:ext cx="80232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55576" y="836712"/>
            <a:ext cx="7704856" cy="1631216"/>
          </a:xfrm>
          <a:prstGeom prst="rect">
            <a:avLst/>
          </a:prstGeom>
          <a:noFill/>
        </p:spPr>
        <p:txBody>
          <a:bodyPr wrap="square" rtlCol="0">
            <a:spAutoFit/>
          </a:bodyPr>
          <a:lstStyle/>
          <a:p>
            <a:pPr algn="ctr"/>
            <a:r>
              <a:rPr lang="es-CO" sz="5000" dirty="0" smtClean="0">
                <a:solidFill>
                  <a:schemeClr val="accent1">
                    <a:lumMod val="60000"/>
                    <a:lumOff val="40000"/>
                  </a:schemeClr>
                </a:solidFill>
                <a:latin typeface="Bell MT" pitchFamily="18" charset="0"/>
              </a:rPr>
              <a:t>Proyección ecológica y </a:t>
            </a:r>
          </a:p>
          <a:p>
            <a:pPr algn="ctr"/>
            <a:r>
              <a:rPr lang="es-CO" sz="5000" dirty="0" smtClean="0">
                <a:solidFill>
                  <a:schemeClr val="accent1">
                    <a:lumMod val="60000"/>
                    <a:lumOff val="40000"/>
                  </a:schemeClr>
                </a:solidFill>
                <a:latin typeface="Bell MT" pitchFamily="18" charset="0"/>
              </a:rPr>
              <a:t>social  </a:t>
            </a:r>
            <a:endParaRPr lang="es-CO" sz="5000" dirty="0">
              <a:solidFill>
                <a:schemeClr val="accent1">
                  <a:lumMod val="60000"/>
                  <a:lumOff val="40000"/>
                </a:schemeClr>
              </a:solidFill>
              <a:latin typeface="Bell MT" pitchFamily="18" charset="0"/>
            </a:endParaRPr>
          </a:p>
        </p:txBody>
      </p:sp>
      <p:sp>
        <p:nvSpPr>
          <p:cNvPr id="4" name="3 CuadroTexto"/>
          <p:cNvSpPr txBox="1"/>
          <p:nvPr/>
        </p:nvSpPr>
        <p:spPr>
          <a:xfrm>
            <a:off x="1115616" y="2708920"/>
            <a:ext cx="7128792" cy="2308324"/>
          </a:xfrm>
          <a:prstGeom prst="rect">
            <a:avLst/>
          </a:prstGeom>
          <a:noFill/>
        </p:spPr>
        <p:txBody>
          <a:bodyPr wrap="square" rtlCol="0">
            <a:spAutoFit/>
          </a:bodyPr>
          <a:lstStyle/>
          <a:p>
            <a:r>
              <a:rPr lang="es-CO" sz="2400" dirty="0" smtClean="0">
                <a:latin typeface="Bell MT" pitchFamily="18" charset="0"/>
              </a:rPr>
              <a:t>Nuestros productos no son muy amigables con el medio ambiente ya que están hechos de vidrio y al necesitar vidrio hay que producir mas que implica el gasto de recursos naturales. En el caso social este producto ayuda mucho ya que es un recurso diseñado para la comunicación y el aprendizaje. </a:t>
            </a:r>
            <a:endParaRPr lang="es-CO" sz="2400" dirty="0">
              <a:latin typeface="Bell MT" pitchFamily="18"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08920"/>
            <a:ext cx="4476536" cy="4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066038"/>
      </p:ext>
    </p:extLst>
  </p:cSld>
  <p:clrMapOvr>
    <a:masterClrMapping/>
  </p:clrMapOvr>
  <mc:AlternateContent xmlns:mc="http://schemas.openxmlformats.org/markup-compatibility/2006" xmlns:p14="http://schemas.microsoft.com/office/powerpoint/2010/main">
    <mc:Choice Requires="p14">
      <p:transition spd="slow" p14:dur="1600" advClick="0" advTm="18000">
        <p14:gallery dir="l"/>
      </p:transition>
    </mc:Choice>
    <mc:Fallback xmlns="">
      <p:transition spd="slow" advClick="0" advTm="18000">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510</Words>
  <Application>Microsoft Office PowerPoint</Application>
  <PresentationFormat>Presentación en pantalla (4:3)</PresentationFormat>
  <Paragraphs>48</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Alumnas</dc:creator>
  <cp:lastModifiedBy>us</cp:lastModifiedBy>
  <cp:revision>39</cp:revision>
  <dcterms:created xsi:type="dcterms:W3CDTF">2013-09-16T19:18:22Z</dcterms:created>
  <dcterms:modified xsi:type="dcterms:W3CDTF">2013-10-17T22:56:41Z</dcterms:modified>
</cp:coreProperties>
</file>